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EB06-210E-FB6A-9BFF-AF6D8966788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/>
          <a:lstStyle>
            <a:lvl1pPr>
              <a:defRPr sz="7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455B5-9109-A90B-7ED8-6C37DD9A46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/>
          <a:lstStyle>
            <a:lvl1pPr marL="0" indent="0">
              <a:buNone/>
              <a:defRPr sz="2200" i="1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EA5D2-18FC-BBEB-D7EF-3D7BB96906D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9CAE67-1B30-41D0-A686-8F67A0ECEE5F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BE2EC-D4AB-990B-5F82-251D5265FCE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779B7-EE36-92F0-EB27-16C5264F187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F8AF25-B0FB-44E6-BE92-C978385DE73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345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2">
            <a:extLst>
              <a:ext uri="{FF2B5EF4-FFF2-40B4-BE49-F238E27FC236}">
                <a16:creationId xmlns:a16="http://schemas.microsoft.com/office/drawing/2014/main" id="{E110D55E-35A6-3014-3022-1BC9FA663D2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4A96136-4BE1-83E0-164A-9C0A8746353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DBA018-CE55-4D0E-A249-2736FEEDA926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CF33D3A-2752-57A8-7E44-BD22CE8E036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E550F28-36AF-F6B9-03A4-E873F95D08C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074CA0-5C74-4664-B6BD-987D142FC7E3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5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9A949-0332-2173-DFFE-0EFF4795D8B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0F29F-2947-272D-8D22-A3F281DE5D7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051E6-5B49-B7C9-A1FB-38E5A2758D7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88FF48-1E9D-45BA-9033-D8BC9E41D22A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25973-39D8-A0C5-9E96-285CFC68B12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57247-4A2B-E541-364A-470E210F4F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35FFAA-E7BE-4A8D-9306-C7C8C4DAD1EC}" type="slidenum"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45CA6E-5399-5A0C-466A-027099DB216E}"/>
              </a:ext>
            </a:extLst>
          </p:cNvPr>
          <p:cNvSpPr/>
          <p:nvPr/>
        </p:nvSpPr>
        <p:spPr>
          <a:xfrm rot="5400013">
            <a:off x="8936632" y="3585015"/>
            <a:ext cx="5325730" cy="149275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</p:spTree>
    <p:extLst>
      <p:ext uri="{BB962C8B-B14F-4D97-AF65-F5344CB8AC3E}">
        <p14:creationId xmlns:p14="http://schemas.microsoft.com/office/powerpoint/2010/main" val="1424564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93B19D-C3D9-4547-5F62-25C963EB75A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59A6E5-1ECE-312B-6D89-4D12B0426F2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5A4E0B-CA3F-4300-BDAC-C095EB599C62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0C17B6-131E-8B0F-EEF4-CE681FDE55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2ADE81-3ABA-62D5-C5D8-091ACF6227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5A8ECC-84E1-47A4-B22F-1E8359BA56B0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9228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18E5-BAA4-EB7C-C478-AEA633E194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B2862-0A86-C328-54B9-7C653A8F4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/>
          <a:lstStyle>
            <a:lvl1pPr marL="0" indent="0">
              <a:buNone/>
              <a:defRPr sz="2200" i="1">
                <a:solidFill>
                  <a:srgbClr val="76767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CD291-0924-7263-0359-515755E094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D1E178-59D9-46F2-A0D5-F81C5810C82B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67C00-11D1-D30C-4972-84A82449DA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88230-F89A-C3AF-017B-48D74B737C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9FCB4A-0096-44B5-B2EE-6167AA48C5E1}" type="slidenum"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A793B2-7421-471B-AE57-DCBE667EA66B}"/>
              </a:ext>
            </a:extLst>
          </p:cNvPr>
          <p:cNvSpPr/>
          <p:nvPr/>
        </p:nvSpPr>
        <p:spPr>
          <a:xfrm>
            <a:off x="517870" y="508086"/>
            <a:ext cx="5021180" cy="149275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</p:spTree>
    <p:extLst>
      <p:ext uri="{BB962C8B-B14F-4D97-AF65-F5344CB8AC3E}">
        <p14:creationId xmlns:p14="http://schemas.microsoft.com/office/powerpoint/2010/main" val="308548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1267EAE-F9B7-CE15-E8F4-0D270D20ED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1208" y="2578608"/>
            <a:ext cx="5166359" cy="376732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204F831-93EB-9770-D45D-49FE1CC1A03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9672" y="2578608"/>
            <a:ext cx="5166359" cy="376732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53AED71-5481-A479-4098-13DC7DFC8EB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7CA0C1-B590-4FDF-AF20-F870D4B1BAD5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BCC0707-258E-84D3-1FA9-0FC290563D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5EC66FB-7CE0-6552-34F6-DBDB0D2B34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8D5308-9874-4AEC-9289-D11E5BCF72DC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55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EF049C4-8E1A-8243-5A28-1C6625B0DE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1208" y="2340864"/>
            <a:ext cx="5166359" cy="658368"/>
          </a:xfrm>
        </p:spPr>
        <p:txBody>
          <a:bodyPr anchor="b"/>
          <a:lstStyle>
            <a:lvl1pPr marL="0" indent="0">
              <a:buNone/>
              <a:defRPr sz="2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C53E5C6-FD38-FAB1-E613-3F14A18435D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21208" y="3035808"/>
            <a:ext cx="5166359" cy="33101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A577192-FC86-64F0-475F-B4074971920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9672" y="2340864"/>
            <a:ext cx="5166359" cy="658368"/>
          </a:xfrm>
        </p:spPr>
        <p:txBody>
          <a:bodyPr anchor="b"/>
          <a:lstStyle>
            <a:lvl1pPr marL="0" indent="0">
              <a:buNone/>
              <a:defRPr sz="2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5A61166-4B84-02FD-BD87-E370C1F522D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9672" y="3035808"/>
            <a:ext cx="5166359" cy="33101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89E2958B-CB95-3402-A1C4-BA14AF3D495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6C0304-3F47-46C5-9A62-82279C5C2871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FBFE23D-F874-6AF0-0286-889E329C477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DA7410DA-C950-22AD-8FA1-537A036E6A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BBA76B-304C-4335-AE7E-FDDCC3F817E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70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C438E838-F517-A5A5-198F-138239A1F95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3E3082-536E-453E-B301-B691C86C867A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5EC28E6E-FB03-93CF-C008-F3779E5FCBB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8D46F67-D7BD-6C30-68EF-A439D26C59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BABB7-5DD5-4089-8FE5-8754FA17F142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43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99F655-D909-4E53-602E-6AF278066C4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027-E386-4E88-AD93-7611188C11C0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6D98D-6E41-0E5C-37A8-052323A68D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C5833-A267-4FA9-742F-85DE8CD647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34A6FB-21CB-4F5E-85FD-DDE81EB0B984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9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2847053-5086-EF18-205E-8738453674F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19672" y="987423"/>
            <a:ext cx="5166359" cy="53583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387ED93-E05D-EC0F-EA6D-EF2E8F602D5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21208" y="3575303"/>
            <a:ext cx="5020056" cy="2770632"/>
          </a:xfrm>
        </p:spPr>
        <p:txBody>
          <a:bodyPr/>
          <a:lstStyle>
            <a:lvl1pPr marL="0" indent="0">
              <a:buNone/>
              <a:defRPr sz="2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791A1DD-50FC-403A-6198-9E59F2D3A6D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31D2C1-C812-4032-BA73-690AC5CFE16E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8E0878E-DEAA-3DC5-660C-A8C4AEF6CC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522D0B6-9941-A03F-7285-F7F0CC6F8D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58A962-F29C-4077-BC59-2DCDAD163C58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4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9F01273A-0D92-1659-4F06-1B8FDB3751E0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6519672" y="987423"/>
            <a:ext cx="5166359" cy="535838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BDE4079-8A07-2985-5280-0A9E30E14F0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21208" y="3575303"/>
            <a:ext cx="5020056" cy="2770632"/>
          </a:xfrm>
        </p:spPr>
        <p:txBody>
          <a:bodyPr/>
          <a:lstStyle>
            <a:lvl1pPr marL="0" indent="0">
              <a:buNone/>
              <a:defRPr sz="22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485F2FE-E6D1-7BB4-2B8B-0D22B636F3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2675BB-EE47-4039-8F81-E50CE888FD56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8B2F661-B572-C2D1-FF86-D09AA90424C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5944658-217A-E509-E68A-1613AF1C8CD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603619-EE66-48EA-B61F-FFD6757E83B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2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58075C-5DBA-332C-CBB8-F03B511ED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DA52E-AFB1-7957-8029-DC497C85B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F8A02-E2DF-21C3-39F4-34D76B8FE11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000000"/>
                </a:solidFill>
                <a:uFillTx/>
                <a:latin typeface="Bierstadt"/>
              </a:defRPr>
            </a:lvl1pPr>
          </a:lstStyle>
          <a:p>
            <a:pPr lvl="0"/>
            <a:fld id="{F0BD2FBD-7B6C-4E4B-BEB8-DBD6ECE44B02}" type="datetime1">
              <a:rPr lang="en-US"/>
              <a:pPr lvl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E9CF3-76E4-F53A-9AC9-6058B33E674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000000"/>
                </a:solidFill>
                <a:uFillTx/>
                <a:latin typeface="Bierstadt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DFE5B-5965-D0AB-839C-30AB639DB7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000000"/>
                </a:solidFill>
                <a:uFillTx/>
                <a:latin typeface="Bierstadt"/>
              </a:defRPr>
            </a:lvl1pPr>
          </a:lstStyle>
          <a:p>
            <a:pPr lvl="0"/>
            <a:fld id="{3F7F2F3E-9011-49DF-B82E-0A9B2E7E4D38}" type="slidenum"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BBDBEF0-68C7-BE17-B7A2-B5751353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508086"/>
            <a:ext cx="11153211" cy="1492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085002"/>
              <a:gd name="f7" fmla="val 149279"/>
              <a:gd name="f8" fmla="+- 0 0 -90"/>
              <a:gd name="f9" fmla="*/ f3 1 8085002"/>
              <a:gd name="f10" fmla="*/ f4 1 149279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8085002"/>
              <a:gd name="f19" fmla="*/ f15 1 149279"/>
              <a:gd name="f20" fmla="*/ 0 f16 1"/>
              <a:gd name="f21" fmla="*/ 0 f15 1"/>
              <a:gd name="f22" fmla="*/ 8085002 f16 1"/>
              <a:gd name="f23" fmla="*/ 149279 f15 1"/>
              <a:gd name="f24" fmla="+- f17 0 f1"/>
              <a:gd name="f25" fmla="*/ f20 1 8085002"/>
              <a:gd name="f26" fmla="*/ f21 1 149279"/>
              <a:gd name="f27" fmla="*/ f22 1 8085002"/>
              <a:gd name="f28" fmla="*/ f23 1 149279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8085002" h="149279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1" i="0" u="none" strike="noStrike" kern="1200" cap="none" spc="0" baseline="0">
          <a:solidFill>
            <a:srgbClr val="000000"/>
          </a:solidFill>
          <a:uFillTx/>
          <a:latin typeface="Bierstadt"/>
        </a:defRPr>
      </a:lvl1pPr>
    </p:titleStyle>
    <p:bodyStyle>
      <a:lvl1pPr marL="228600" marR="0" lvl="0" indent="-228600" algn="l" defTabSz="914400" rtl="0" fontAlgn="auto" hangingPunct="1">
        <a:lnSpc>
          <a:spcPct val="11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Bierstadt"/>
        </a:defRPr>
      </a:lvl1pPr>
      <a:lvl2pPr marL="685800" marR="0" lvl="1" indent="-22860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000000"/>
          </a:solidFill>
          <a:uFillTx/>
          <a:latin typeface="Bierstadt"/>
        </a:defRPr>
      </a:lvl2pPr>
      <a:lvl3pPr marL="1143000" marR="0" lvl="2" indent="-22860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400" b="0" i="0" u="none" strike="noStrike" kern="1200" cap="none" spc="0" baseline="0">
          <a:solidFill>
            <a:srgbClr val="000000"/>
          </a:solidFill>
          <a:uFillTx/>
          <a:latin typeface="Bierstadt"/>
        </a:defRPr>
      </a:lvl3pPr>
      <a:lvl4pPr marL="1600200" marR="0" lvl="3" indent="-22860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000000"/>
          </a:solidFill>
          <a:uFillTx/>
          <a:latin typeface="Bierstadt"/>
        </a:defRPr>
      </a:lvl4pPr>
      <a:lvl5pPr marL="2057400" marR="0" lvl="4" indent="-22860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200" b="0" i="0" u="none" strike="noStrike" kern="1200" cap="none" spc="0" baseline="0">
          <a:solidFill>
            <a:srgbClr val="000000"/>
          </a:solidFill>
          <a:uFillTx/>
          <a:latin typeface="Bierstad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A4246A1C-42C6-24D0-36CA-47B131CA7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EDAE18-0D44-FBD2-C6A9-08AEFC8307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1208" y="978408"/>
            <a:ext cx="4642893" cy="2673376"/>
          </a:xfrm>
        </p:spPr>
        <p:txBody>
          <a:bodyPr>
            <a:noAutofit/>
          </a:bodyPr>
          <a:lstStyle/>
          <a:p>
            <a:pPr lvl="0"/>
            <a:r>
              <a:rPr lang="en-US" sz="5400"/>
              <a:t>Interacção Pessoa-Computador</a:t>
            </a:r>
          </a:p>
          <a:p>
            <a:pPr lvl="0"/>
            <a:endParaRPr lang="en-US" sz="660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EE1D70C-A9C8-C923-C8A4-D9D4B228D6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1208" y="4680978"/>
            <a:ext cx="4642481" cy="1821100"/>
          </a:xfrm>
        </p:spPr>
        <p:txBody>
          <a:bodyPr anchor="t"/>
          <a:lstStyle/>
          <a:p>
            <a:pPr lvl="0"/>
            <a:r>
              <a:rPr lang="en-US" i="0"/>
              <a:t>Trabalho de Grupo 1</a:t>
            </a:r>
          </a:p>
          <a:p>
            <a:pPr lvl="0"/>
            <a:r>
              <a:rPr lang="en-US" i="0"/>
              <a:t>Alfredo Pimentel - 22584</a:t>
            </a:r>
          </a:p>
          <a:p>
            <a:pPr lvl="0"/>
            <a:r>
              <a:rPr lang="en-US" i="0"/>
              <a:t>António Rosa - 24105</a:t>
            </a:r>
          </a:p>
          <a:p>
            <a:pPr lvl="0"/>
            <a:r>
              <a:rPr lang="en-US" i="0"/>
              <a:t>Rafael Graça - 23913</a:t>
            </a:r>
          </a:p>
          <a:p>
            <a:pPr lvl="0"/>
            <a:endParaRPr lang="en-US"/>
          </a:p>
        </p:txBody>
      </p:sp>
      <p:sp>
        <p:nvSpPr>
          <p:cNvPr id="5" name="Freeform: Shape 11">
            <a:extLst>
              <a:ext uri="{FF2B5EF4-FFF2-40B4-BE49-F238E27FC236}">
                <a16:creationId xmlns:a16="http://schemas.microsoft.com/office/drawing/2014/main" id="{A864097D-E979-2D9D-D3B9-7E09054B1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517870" y="508086"/>
            <a:ext cx="11153211" cy="1492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085002"/>
              <a:gd name="f7" fmla="val 149279"/>
              <a:gd name="f8" fmla="+- 0 0 -90"/>
              <a:gd name="f9" fmla="*/ f3 1 8085002"/>
              <a:gd name="f10" fmla="*/ f4 1 149279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8085002"/>
              <a:gd name="f19" fmla="*/ f15 1 149279"/>
              <a:gd name="f20" fmla="*/ 0 f16 1"/>
              <a:gd name="f21" fmla="*/ 0 f15 1"/>
              <a:gd name="f22" fmla="*/ 8085002 f16 1"/>
              <a:gd name="f23" fmla="*/ 149279 f15 1"/>
              <a:gd name="f24" fmla="+- f17 0 f1"/>
              <a:gd name="f25" fmla="*/ f20 1 8085002"/>
              <a:gd name="f26" fmla="*/ f21 1 149279"/>
              <a:gd name="f27" fmla="*/ f22 1 8085002"/>
              <a:gd name="f28" fmla="*/ f23 1 149279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8085002" h="149279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pic>
        <p:nvPicPr>
          <p:cNvPr id="6" name="Picture 5" descr="Estude no Instituto Politécnico de Beja com o EduPortugal">
            <a:extLst>
              <a:ext uri="{FF2B5EF4-FFF2-40B4-BE49-F238E27FC236}">
                <a16:creationId xmlns:a16="http://schemas.microsoft.com/office/drawing/2014/main" id="{9470D0E3-95D4-15C1-3FEF-128C9F16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967" y="977292"/>
            <a:ext cx="3354805" cy="251861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F3FD0-8572-8483-D31B-62A16B4FDE65}"/>
              </a:ext>
            </a:extLst>
          </p:cNvPr>
          <p:cNvSpPr txBox="1"/>
          <p:nvPr/>
        </p:nvSpPr>
        <p:spPr>
          <a:xfrm>
            <a:off x="519680" y="3921861"/>
            <a:ext cx="9934626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Bierstadt"/>
                <a:ea typeface="Bierstadt"/>
                <a:cs typeface="Bierstadt"/>
              </a:rPr>
              <a:t>EasyMed – Desenho de uma Aplicação de Apoio à Gestão de Medicação</a:t>
            </a:r>
            <a:endParaRPr lang="en-US" sz="2400" b="0" i="0" u="none" strike="noStrike" kern="1200" cap="none" spc="0" baseline="0">
              <a:solidFill>
                <a:srgbClr val="000000"/>
              </a:solidFill>
              <a:uFillTx/>
              <a:latin typeface="Bierstad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B44E0-E009-8DC3-CA7D-9FC0D36F21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Funcionalidade 1 – Registo de medicação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E2DBE-EBEC-4DA3-0B6F-7B0AF7306FF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Permite ao utilizador adicionar os medicamentos que usa, introduzindo o nome, dose, frequência, unidade (mg, mL, comprimidos, etc.) e o período de toma (data de início e fim). É ainda possível associar instruções específicas, como “tomar com alimentos” ou “evitar exposição solar”.</a:t>
            </a:r>
          </a:p>
        </p:txBody>
      </p:sp>
      <p:pic>
        <p:nvPicPr>
          <p:cNvPr id="4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FAB75A8C-38D0-6E3C-0625-31CC0B3EB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738" y="3852111"/>
            <a:ext cx="2743200" cy="27432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2C99E-816D-5F6C-41DC-8CB0025BA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Funcionalidade 2 – Lembretes de toma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2D3D2-C51D-2E97-5F90-EE76B282927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en-US"/>
              <a:t>Permite configurar lembretes personalizados para cada medicamento. </a:t>
            </a:r>
          </a:p>
          <a:p>
            <a:pPr marL="0" lvl="0" indent="0" algn="just">
              <a:buNone/>
            </a:pPr>
            <a:r>
              <a:rPr lang="en-US"/>
              <a:t>O utilizador pode definir os horários e os dias da semana em que deve tomar a medicação, btal como o tipo de notificação (sonora, visual ou vibratória). </a:t>
            </a:r>
          </a:p>
          <a:p>
            <a:pPr marL="0" lvl="0" indent="0" algn="just">
              <a:buNone/>
            </a:pPr>
            <a:r>
              <a:rPr lang="en-US"/>
              <a:t>No momento da notificação, é possível confirmar, adiar ou ignorar a toma, sendo assim  registada automaticamente no histórico. </a:t>
            </a:r>
          </a:p>
        </p:txBody>
      </p:sp>
      <p:pic>
        <p:nvPicPr>
          <p:cNvPr id="4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5A0CEF25-8D0D-FF1A-D17C-32410CD83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372" y="4042608"/>
            <a:ext cx="2602830" cy="26028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9748-617A-4684-2F39-914711297A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Funcionalidade 3 – Gestão de stock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F57FA-9973-43E1-97F9-4B51799F68A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/>
              <a:t>Cada medicamento registado pode ter um stock associado, que é atualizado automaticamente atualizado sempre que uma toma é confirmada. O utilizador pode ainda definir um valor mínimo de stock, que, ao ser atingido, origina um alerta de reposição.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FC7EFF-F660-778C-589C-F3572A94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191" y="3651583"/>
            <a:ext cx="2602830" cy="26028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D787F-3CC9-4980-F9CF-E50C182A15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Protótipo da Aplicação</a:t>
            </a:r>
            <a:endParaRPr lang="en-US"/>
          </a:p>
        </p:txBody>
      </p:sp>
      <p:pic>
        <p:nvPicPr>
          <p:cNvPr id="3" name="Content Placeholder 3" descr="A screenshot of a medical form&#10;&#10;AI-generated content may be incorrect.">
            <a:extLst>
              <a:ext uri="{FF2B5EF4-FFF2-40B4-BE49-F238E27FC236}">
                <a16:creationId xmlns:a16="http://schemas.microsoft.com/office/drawing/2014/main" id="{70EA0EA6-CED4-166A-BD9F-18467A856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554" y="2137446"/>
            <a:ext cx="2046098" cy="4028014"/>
          </a:xfrm>
        </p:spPr>
      </p:pic>
      <p:pic>
        <p:nvPicPr>
          <p:cNvPr id="4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F2546D-8395-1C26-CB61-89F42F6D0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00" y="2135608"/>
            <a:ext cx="2052635" cy="40305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0D2A48-35C1-0F7F-6541-B312FA8C7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366" y="2135608"/>
            <a:ext cx="2052635" cy="403058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6CCFF863-88FD-0F2D-B2E4-7C0815C50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799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EEE12C-BB7A-1820-690A-50B0148A7A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Breve explicação de cada ecrã</a:t>
            </a:r>
            <a:endParaRPr lang="en-US"/>
          </a:p>
        </p:txBody>
      </p:sp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7A19C575-6CD0-37AA-D0E6-E73FA1A9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517870" y="508086"/>
            <a:ext cx="11156256" cy="1492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156260"/>
              <a:gd name="f7" fmla="val 149279"/>
              <a:gd name="f8" fmla="+- 0 0 -90"/>
              <a:gd name="f9" fmla="*/ f3 1 11156260"/>
              <a:gd name="f10" fmla="*/ f4 1 149279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1156260"/>
              <a:gd name="f19" fmla="*/ f15 1 149279"/>
              <a:gd name="f20" fmla="*/ 0 f16 1"/>
              <a:gd name="f21" fmla="*/ 0 f15 1"/>
              <a:gd name="f22" fmla="*/ 11156260 f16 1"/>
              <a:gd name="f23" fmla="*/ 149279 f15 1"/>
              <a:gd name="f24" fmla="+- f17 0 f1"/>
              <a:gd name="f25" fmla="*/ f20 1 11156260"/>
              <a:gd name="f26" fmla="*/ f21 1 149279"/>
              <a:gd name="f27" fmla="*/ f22 1 11156260"/>
              <a:gd name="f28" fmla="*/ f23 1 149279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11156260" h="149279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00A092-EB4A-A367-62D0-C23C0EAA538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1208" y="2578608"/>
            <a:ext cx="6263640" cy="3767327"/>
          </a:xfrm>
        </p:spPr>
        <p:txBody>
          <a:bodyPr/>
          <a:lstStyle/>
          <a:p>
            <a:pPr marL="0" lvl="0" indent="0" algn="just">
              <a:buNone/>
            </a:pPr>
            <a:r>
              <a:rPr lang="en-US" sz="3200"/>
              <a:t>Ecrã de Adição de Medicamento</a:t>
            </a:r>
            <a:r>
              <a:rPr lang="en-US"/>
              <a:t> </a:t>
            </a:r>
          </a:p>
          <a:p>
            <a:pPr marL="0" lvl="0" indent="0" algn="just">
              <a:buNone/>
            </a:pPr>
            <a:r>
              <a:rPr lang="en-US"/>
              <a:t> Este ecrã permite ao utilizador introduzir um novo medicamento, preenchendo campos obrigatórios como o nome, unidade, frequência, dose, datas de início e fim do tratamento, bem como instruções adicionais. </a:t>
            </a:r>
          </a:p>
          <a:p>
            <a:pPr marL="0" lvl="0" indent="0" algn="just">
              <a:buNone/>
            </a:pPr>
            <a:r>
              <a:rPr lang="en-US"/>
              <a:t>A estrutura em formulário visa facilitar o preenchimento progressivo e orientado. </a:t>
            </a:r>
          </a:p>
        </p:txBody>
      </p:sp>
      <p:pic>
        <p:nvPicPr>
          <p:cNvPr id="6" name="Content Placeholder 3" descr="A screenshot of a medical form&#10;&#10;AI-generated content may be incorrect.">
            <a:extLst>
              <a:ext uri="{FF2B5EF4-FFF2-40B4-BE49-F238E27FC236}">
                <a16:creationId xmlns:a16="http://schemas.microsoft.com/office/drawing/2014/main" id="{64D2CF7D-F896-E2C4-DD1E-662BB071C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499" y="976158"/>
            <a:ext cx="2662568" cy="53789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1F749AE9-C428-60E7-2DD0-9AD68785C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799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8A0D35-758F-9D4B-3756-5C146E1826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sz="3200" b="0"/>
              <a:t>Ecrã de Gestão de Stock</a:t>
            </a:r>
          </a:p>
        </p:txBody>
      </p:sp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11186D49-ECFF-1387-0AF4-D099C5B1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517870" y="508086"/>
            <a:ext cx="11156256" cy="1492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1156260"/>
              <a:gd name="f7" fmla="val 149279"/>
              <a:gd name="f8" fmla="+- 0 0 -90"/>
              <a:gd name="f9" fmla="*/ f3 1 11156260"/>
              <a:gd name="f10" fmla="*/ f4 1 149279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11156260"/>
              <a:gd name="f19" fmla="*/ f15 1 149279"/>
              <a:gd name="f20" fmla="*/ 0 f16 1"/>
              <a:gd name="f21" fmla="*/ 0 f15 1"/>
              <a:gd name="f22" fmla="*/ 11156260 f16 1"/>
              <a:gd name="f23" fmla="*/ 149279 f15 1"/>
              <a:gd name="f24" fmla="+- f17 0 f1"/>
              <a:gd name="f25" fmla="*/ f20 1 11156260"/>
              <a:gd name="f26" fmla="*/ f21 1 149279"/>
              <a:gd name="f27" fmla="*/ f22 1 11156260"/>
              <a:gd name="f28" fmla="*/ f23 1 149279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11156260" h="149279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1C96A9C-C1A6-B945-1944-5D9A26D2A51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1208" y="2578608"/>
            <a:ext cx="6263640" cy="3767327"/>
          </a:xfrm>
        </p:spPr>
        <p:txBody>
          <a:bodyPr/>
          <a:lstStyle/>
          <a:p>
            <a:pPr marL="0" lvl="0" indent="0" algn="just">
              <a:buNone/>
            </a:pPr>
            <a:r>
              <a:rPr lang="en-US"/>
              <a:t>Apresenta a lista dos medicamentos registados, a respetiva quantidade disponível e permite ao utilizador registar ou alterar o stock. Um ícone de alerta indica quando o nível de stock atinge um limite mínimo. Esta funcionalidade ajuda o utilizador a manter o controlo da medicação disponível, antecipando reposições.</a:t>
            </a:r>
          </a:p>
        </p:txBody>
      </p:sp>
      <p:pic>
        <p:nvPicPr>
          <p:cNvPr id="6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165427-9356-2FB3-B19E-11C300D13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499" y="976158"/>
            <a:ext cx="2662568" cy="53789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181F1-2F77-2624-2B7B-EF9A573038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sz="3200" b="0"/>
              <a:t>Ecrã de Configuração de Alarmes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385DD-41A9-1AC3-6117-577CE4ED9F0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1208" y="2578608"/>
            <a:ext cx="7937229" cy="3767327"/>
          </a:xfrm>
        </p:spPr>
        <p:txBody>
          <a:bodyPr/>
          <a:lstStyle/>
          <a:p>
            <a:pPr marL="0" lvl="0" indent="0" algn="just">
              <a:buNone/>
            </a:pPr>
            <a:r>
              <a:rPr lang="en-US"/>
              <a:t>Neste ecrã, o utilizador pode configurar lembretes recorrentes para a toma de medicamentos, escolhendo os dias da semana, o horário e o tipo de notificação (som, vibração ou ecrã completo). Os controlos por botões deslizantes e o uso de ícones promovem a manipulação direta e intuitiva.</a:t>
            </a:r>
          </a:p>
        </p:txBody>
      </p:sp>
      <p:pic>
        <p:nvPicPr>
          <p:cNvPr id="4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F64F20-E7DD-2971-3ED1-2297E30F7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162" y="1585384"/>
            <a:ext cx="2491132" cy="48916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8">
            <a:extLst>
              <a:ext uri="{FF2B5EF4-FFF2-40B4-BE49-F238E27FC236}">
                <a16:creationId xmlns:a16="http://schemas.microsoft.com/office/drawing/2014/main" id="{EBBA98DA-589E-E641-3226-10A51D6AF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517870" y="508086"/>
            <a:ext cx="11153211" cy="1492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085002"/>
              <a:gd name="f7" fmla="val 149279"/>
              <a:gd name="f8" fmla="+- 0 0 -90"/>
              <a:gd name="f9" fmla="*/ f3 1 8085002"/>
              <a:gd name="f10" fmla="*/ f4 1 149279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8085002"/>
              <a:gd name="f19" fmla="*/ f15 1 149279"/>
              <a:gd name="f20" fmla="*/ 0 f16 1"/>
              <a:gd name="f21" fmla="*/ 0 f15 1"/>
              <a:gd name="f22" fmla="*/ 8085002 f16 1"/>
              <a:gd name="f23" fmla="*/ 149279 f15 1"/>
              <a:gd name="f24" fmla="+- f17 0 f1"/>
              <a:gd name="f25" fmla="*/ f20 1 8085002"/>
              <a:gd name="f26" fmla="*/ f21 1 149279"/>
              <a:gd name="f27" fmla="*/ f22 1 8085002"/>
              <a:gd name="f28" fmla="*/ f23 1 149279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8085002" h="149279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823F7E26-F709-9936-BF13-158956885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517870" y="6209928"/>
            <a:ext cx="11155680" cy="45720"/>
          </a:xfrm>
          <a:custGeom>
            <a:avLst/>
            <a:gdLst>
              <a:gd name="f0" fmla="val w"/>
              <a:gd name="f1" fmla="val h"/>
              <a:gd name="f2" fmla="val 0"/>
              <a:gd name="f3" fmla="val 8715708"/>
              <a:gd name="f4" fmla="val 45719"/>
              <a:gd name="f5" fmla="val 3694525"/>
              <a:gd name="f6" fmla="val 5021183"/>
              <a:gd name="f7" fmla="*/ f0 1 8715708"/>
              <a:gd name="f8" fmla="*/ f1 1 45719"/>
              <a:gd name="f9" fmla="val f2"/>
              <a:gd name="f10" fmla="val f3"/>
              <a:gd name="f11" fmla="val f4"/>
              <a:gd name="f12" fmla="+- f11 0 f9"/>
              <a:gd name="f13" fmla="+- f10 0 f9"/>
              <a:gd name="f14" fmla="*/ f13 1 8715708"/>
              <a:gd name="f15" fmla="*/ f12 1 45719"/>
              <a:gd name="f16" fmla="*/ f9 1 f14"/>
              <a:gd name="f17" fmla="*/ f10 1 f14"/>
              <a:gd name="f18" fmla="*/ f9 1 f15"/>
              <a:gd name="f19" fmla="*/ f11 1 f15"/>
              <a:gd name="f20" fmla="*/ f16 f7 1"/>
              <a:gd name="f21" fmla="*/ f17 f7 1"/>
              <a:gd name="f22" fmla="*/ f19 f8 1"/>
              <a:gd name="f23" fmla="*/ f18 f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3" r="f21" b="f22"/>
            <a:pathLst>
              <a:path w="8715708" h="45719">
                <a:moveTo>
                  <a:pt x="f2" y="f2"/>
                </a:moveTo>
                <a:lnTo>
                  <a:pt x="f5" y="f2"/>
                </a:lnTo>
                <a:lnTo>
                  <a:pt x="f6" y="f2"/>
                </a:lnTo>
                <a:lnTo>
                  <a:pt x="f3" y="f2"/>
                </a:lnTo>
                <a:lnTo>
                  <a:pt x="f3" y="f4"/>
                </a:lnTo>
                <a:lnTo>
                  <a:pt x="f6" y="f4"/>
                </a:lnTo>
                <a:lnTo>
                  <a:pt x="f5" y="f4"/>
                </a:lnTo>
                <a:lnTo>
                  <a:pt x="f2" y="f4"/>
                </a:ln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5B7E452D-6911-6CAF-3EB1-FD6F134AC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4E64EC1-9D07-E8AB-D18F-CA94CE6AC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7263801" cy="10082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Diagramas de navegação</a:t>
            </a:r>
          </a:p>
        </p:txBody>
      </p:sp>
      <p:sp>
        <p:nvSpPr>
          <p:cNvPr id="6" name="Freeform: Shape 14">
            <a:extLst>
              <a:ext uri="{FF2B5EF4-FFF2-40B4-BE49-F238E27FC236}">
                <a16:creationId xmlns:a16="http://schemas.microsoft.com/office/drawing/2014/main" id="{5A153AEE-ADDC-D0A1-2936-3A194A489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517870" y="508086"/>
            <a:ext cx="11153211" cy="149275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8085002"/>
              <a:gd name="f7" fmla="val 149279"/>
              <a:gd name="f8" fmla="+- 0 0 -90"/>
              <a:gd name="f9" fmla="*/ f3 1 8085002"/>
              <a:gd name="f10" fmla="*/ f4 1 149279"/>
              <a:gd name="f11" fmla="val f5"/>
              <a:gd name="f12" fmla="val f6"/>
              <a:gd name="f13" fmla="val f7"/>
              <a:gd name="f14" fmla="*/ f8 f0 1"/>
              <a:gd name="f15" fmla="+- f13 0 f11"/>
              <a:gd name="f16" fmla="+- f12 0 f11"/>
              <a:gd name="f17" fmla="*/ f14 1 f2"/>
              <a:gd name="f18" fmla="*/ f16 1 8085002"/>
              <a:gd name="f19" fmla="*/ f15 1 149279"/>
              <a:gd name="f20" fmla="*/ 0 f16 1"/>
              <a:gd name="f21" fmla="*/ 0 f15 1"/>
              <a:gd name="f22" fmla="*/ 8085002 f16 1"/>
              <a:gd name="f23" fmla="*/ 149279 f15 1"/>
              <a:gd name="f24" fmla="+- f17 0 f1"/>
              <a:gd name="f25" fmla="*/ f20 1 8085002"/>
              <a:gd name="f26" fmla="*/ f21 1 149279"/>
              <a:gd name="f27" fmla="*/ f22 1 8085002"/>
              <a:gd name="f28" fmla="*/ f23 1 149279"/>
              <a:gd name="f29" fmla="*/ f11 1 f18"/>
              <a:gd name="f30" fmla="*/ f12 1 f18"/>
              <a:gd name="f31" fmla="*/ f11 1 f19"/>
              <a:gd name="f32" fmla="*/ f13 1 f19"/>
              <a:gd name="f33" fmla="*/ f25 1 f18"/>
              <a:gd name="f34" fmla="*/ f26 1 f19"/>
              <a:gd name="f35" fmla="*/ f27 1 f18"/>
              <a:gd name="f36" fmla="*/ f28 1 f19"/>
              <a:gd name="f37" fmla="*/ f29 f9 1"/>
              <a:gd name="f38" fmla="*/ f30 f9 1"/>
              <a:gd name="f39" fmla="*/ f32 f10 1"/>
              <a:gd name="f40" fmla="*/ f31 f10 1"/>
              <a:gd name="f41" fmla="*/ f33 f9 1"/>
              <a:gd name="f42" fmla="*/ f34 f10 1"/>
              <a:gd name="f43" fmla="*/ f35 f9 1"/>
              <a:gd name="f44" fmla="*/ f36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1" y="f42"/>
              </a:cxn>
              <a:cxn ang="f24">
                <a:pos x="f43" y="f42"/>
              </a:cxn>
              <a:cxn ang="f24">
                <a:pos x="f43" y="f44"/>
              </a:cxn>
              <a:cxn ang="f24">
                <a:pos x="f41" y="f44"/>
              </a:cxn>
            </a:cxnLst>
            <a:rect l="f37" t="f40" r="f38" b="f39"/>
            <a:pathLst>
              <a:path w="8085002" h="149279">
                <a:moveTo>
                  <a:pt x="f5" y="f5"/>
                </a:moveTo>
                <a:lnTo>
                  <a:pt x="f6" y="f5"/>
                </a:lnTo>
                <a:lnTo>
                  <a:pt x="f6" y="f7"/>
                </a:lnTo>
                <a:lnTo>
                  <a:pt x="f5" y="f7"/>
                </a:ln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pic>
        <p:nvPicPr>
          <p:cNvPr id="7" name="Picture 3" descr="A diagram of a medical procedure&#10;&#10;AI-generated content may be incorrect.">
            <a:extLst>
              <a:ext uri="{FF2B5EF4-FFF2-40B4-BE49-F238E27FC236}">
                <a16:creationId xmlns:a16="http://schemas.microsoft.com/office/drawing/2014/main" id="{DF41630D-853C-A44C-C31F-93F90B7C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00"/>
          <a:stretch>
            <a:fillRect/>
          </a:stretch>
        </p:blipFill>
        <p:spPr>
          <a:xfrm>
            <a:off x="517870" y="2101026"/>
            <a:ext cx="11153220" cy="424498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75A5CC-A23F-F73E-28B1-535D7684744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78741" y="1713951"/>
            <a:ext cx="5930057" cy="382722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800"/>
              <a:t>Fluxo de Registo de Medicamento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D088F3DF-37C8-D7BF-4C96-F37487C27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799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3E320A-16E3-EE0A-DCE4-7C7AEC8A29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6281928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sz="4000" b="0"/>
              <a:t>Fluxo de Gestão de Stock</a:t>
            </a:r>
            <a:endParaRPr lang="en-US" sz="4000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60F15BEC-CFAE-4AB1-E385-53A8580B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517870" y="508086"/>
            <a:ext cx="6281928" cy="149275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DD753FB-0C65-6E9E-6C10-2CD8B38F1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477" y="657361"/>
            <a:ext cx="4356457" cy="57133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A13BB5-B440-B499-F14A-FD0ADF9BD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008" y="3050008"/>
            <a:ext cx="2602830" cy="26028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378D-1761-DBE7-CAFC-EFD3EB79CF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sz="4000" b="0"/>
              <a:t>Configuração de Alarme</a:t>
            </a:r>
            <a:endParaRPr lang="en-US" sz="4000"/>
          </a:p>
        </p:txBody>
      </p:sp>
      <p:pic>
        <p:nvPicPr>
          <p:cNvPr id="3" name="Picture 4" descr="A diagram of a process&#10;&#10;AI-generated content may be incorrect.">
            <a:extLst>
              <a:ext uri="{FF2B5EF4-FFF2-40B4-BE49-F238E27FC236}">
                <a16:creationId xmlns:a16="http://schemas.microsoft.com/office/drawing/2014/main" id="{7A17F487-FF9B-4B52-F00C-0CE4A6E0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2" y="4386413"/>
            <a:ext cx="12191996" cy="123343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E86372DF-B243-065D-9B05-4ECB31AC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378" y="1475878"/>
            <a:ext cx="2602830" cy="26028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B031-D1C0-BA53-965D-6A499E595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Objetivo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C08BE-0C90-6996-654C-A7AF4C8AEE8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2000"/>
              <a:t>Objetivo:</a:t>
            </a:r>
            <a:r>
              <a:rPr lang="en-US"/>
              <a:t> Criar uma aplicação móvel para Android, para apoiar na gestão da medicação diária.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/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/>
              <a:t>Principais funcionalidades: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/>
          </a:p>
          <a:p>
            <a:pPr lvl="0">
              <a:lnSpc>
                <a:spcPct val="90000"/>
              </a:lnSpc>
            </a:pPr>
            <a:r>
              <a:rPr lang="en-US"/>
              <a:t>Registo de medicamentos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/>
          </a:p>
          <a:p>
            <a:pPr lvl="0">
              <a:lnSpc>
                <a:spcPct val="90000"/>
              </a:lnSpc>
            </a:pPr>
            <a:r>
              <a:rPr lang="en-US"/>
              <a:t>Configuração de alarmes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/>
          </a:p>
          <a:p>
            <a:pPr lvl="0">
              <a:lnSpc>
                <a:spcPct val="90000"/>
              </a:lnSpc>
            </a:pPr>
            <a:r>
              <a:rPr lang="en-US"/>
              <a:t>Gestão de stock</a:t>
            </a:r>
          </a:p>
          <a:p>
            <a:pPr lvl="0"/>
            <a:endParaRPr lang="en-US"/>
          </a:p>
        </p:txBody>
      </p:sp>
      <p:pic>
        <p:nvPicPr>
          <p:cNvPr id="4" name="Picture 4" descr="Estude no Instituto Politécnico de Beja com o EduPortugal">
            <a:extLst>
              <a:ext uri="{FF2B5EF4-FFF2-40B4-BE49-F238E27FC236}">
                <a16:creationId xmlns:a16="http://schemas.microsoft.com/office/drawing/2014/main" id="{FC7491CE-AC0F-DF45-D78E-4D425EACF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775" y="4035311"/>
            <a:ext cx="2743200" cy="20574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>
            <a:extLst>
              <a:ext uri="{FF2B5EF4-FFF2-40B4-BE49-F238E27FC236}">
                <a16:creationId xmlns:a16="http://schemas.microsoft.com/office/drawing/2014/main" id="{53A7F961-F94A-04C2-D9AF-FEECB9CA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799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7C2AD4-D1E0-3AB3-C57B-C00EB1BE1D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Aplicação dos Princípios de Usabilidade</a:t>
            </a:r>
            <a:endParaRPr lang="en-US"/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E0756D6B-E9D8-A154-8194-8F9B3FED0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517870" y="508086"/>
            <a:ext cx="8686800" cy="149275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grpSp>
        <p:nvGrpSpPr>
          <p:cNvPr id="5" name="Content Placeholder 2">
            <a:extLst>
              <a:ext uri="{FF2B5EF4-FFF2-40B4-BE49-F238E27FC236}">
                <a16:creationId xmlns:a16="http://schemas.microsoft.com/office/drawing/2014/main" id="{45916F20-5294-D173-9A43-FEA13A6EBA3B}"/>
              </a:ext>
            </a:extLst>
          </p:cNvPr>
          <p:cNvGrpSpPr/>
          <p:nvPr/>
        </p:nvGrpSpPr>
        <p:grpSpPr>
          <a:xfrm>
            <a:off x="1573462" y="2697159"/>
            <a:ext cx="8686800" cy="3529018"/>
            <a:chOff x="1573462" y="2697159"/>
            <a:chExt cx="8686800" cy="3529018"/>
          </a:xfrm>
        </p:grpSpPr>
        <p:sp>
          <p:nvSpPr>
            <p:cNvPr id="6" name="Forma livre: Forma 5">
              <a:extLst>
                <a:ext uri="{FF2B5EF4-FFF2-40B4-BE49-F238E27FC236}">
                  <a16:creationId xmlns:a16="http://schemas.microsoft.com/office/drawing/2014/main" id="{6519B126-596D-407A-B7B4-A36EDA1D5EF7}"/>
                </a:ext>
              </a:extLst>
            </p:cNvPr>
            <p:cNvSpPr/>
            <p:nvPr/>
          </p:nvSpPr>
          <p:spPr>
            <a:xfrm>
              <a:off x="1573462" y="2697159"/>
              <a:ext cx="2714625" cy="16287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4624"/>
                <a:gd name="f7" fmla="val 1628775"/>
                <a:gd name="f8" fmla="+- 0 0 -90"/>
                <a:gd name="f9" fmla="*/ f3 1 2714624"/>
                <a:gd name="f10" fmla="*/ f4 1 1628775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4624"/>
                <a:gd name="f19" fmla="*/ f15 1 1628775"/>
                <a:gd name="f20" fmla="*/ 0 f16 1"/>
                <a:gd name="f21" fmla="*/ 0 f15 1"/>
                <a:gd name="f22" fmla="*/ 2714624 f16 1"/>
                <a:gd name="f23" fmla="*/ 1628775 f15 1"/>
                <a:gd name="f24" fmla="+- f17 0 f1"/>
                <a:gd name="f25" fmla="*/ f20 1 2714624"/>
                <a:gd name="f26" fmla="*/ f21 1 1628775"/>
                <a:gd name="f27" fmla="*/ f22 1 2714624"/>
                <a:gd name="f28" fmla="*/ f23 1 1628775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4624" h="16287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57150" tIns="57150" rIns="57150" bIns="57150" anchor="ctr" anchorCtr="1" compatLnSpc="1">
              <a:noAutofit/>
            </a:bodyPr>
            <a:lstStyle/>
            <a:p>
              <a:pPr marL="0" marR="0" lvl="0" indent="0" algn="ctr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000000"/>
                  </a:solidFill>
                  <a:uFillTx/>
                  <a:latin typeface="Bierstadt"/>
                </a:rPr>
                <a:t>Justificação prática no contexto dos ecrãs desenhados Durante o desenho dos ecrãs, foram aplicados os seguintes princípios e regras de usabilidade: </a:t>
              </a:r>
            </a:p>
          </p:txBody>
        </p:sp>
        <p:sp>
          <p:nvSpPr>
            <p:cNvPr id="7" name="Forma livre: Forma 6">
              <a:extLst>
                <a:ext uri="{FF2B5EF4-FFF2-40B4-BE49-F238E27FC236}">
                  <a16:creationId xmlns:a16="http://schemas.microsoft.com/office/drawing/2014/main" id="{BF3D4437-549C-90AC-D07F-C9E40DFE19AD}"/>
                </a:ext>
              </a:extLst>
            </p:cNvPr>
            <p:cNvSpPr/>
            <p:nvPr/>
          </p:nvSpPr>
          <p:spPr>
            <a:xfrm>
              <a:off x="4559545" y="2697159"/>
              <a:ext cx="2714625" cy="16287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4624"/>
                <a:gd name="f7" fmla="val 1628775"/>
                <a:gd name="f8" fmla="+- 0 0 -90"/>
                <a:gd name="f9" fmla="*/ f3 1 2714624"/>
                <a:gd name="f10" fmla="*/ f4 1 1628775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4624"/>
                <a:gd name="f19" fmla="*/ f15 1 1628775"/>
                <a:gd name="f20" fmla="*/ 0 f16 1"/>
                <a:gd name="f21" fmla="*/ 0 f15 1"/>
                <a:gd name="f22" fmla="*/ 2714624 f16 1"/>
                <a:gd name="f23" fmla="*/ 1628775 f15 1"/>
                <a:gd name="f24" fmla="+- f17 0 f1"/>
                <a:gd name="f25" fmla="*/ f20 1 2714624"/>
                <a:gd name="f26" fmla="*/ f21 1 1628775"/>
                <a:gd name="f27" fmla="*/ f22 1 2714624"/>
                <a:gd name="f28" fmla="*/ f23 1 1628775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4624" h="16287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57150" tIns="57150" rIns="57150" bIns="57150" anchor="ctr" anchorCtr="1" compatLnSpc="1">
              <a:noAutofit/>
            </a:bodyPr>
            <a:lstStyle/>
            <a:p>
              <a:pPr marL="0" marR="0" lvl="0" indent="0" algn="ctr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000000"/>
                  </a:solidFill>
                  <a:uFillTx/>
                  <a:latin typeface="Bierstadt"/>
                </a:rPr>
                <a:t>• Visibilidade do estado do sistema — Cada ação do utilizador gera um feedback visual imediato (ex.: botão “Guardar” altera o estado e confirma a operação). </a:t>
              </a:r>
            </a:p>
          </p:txBody>
        </p:sp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9B7388E5-5AE8-BF76-F5E7-470742E67735}"/>
                </a:ext>
              </a:extLst>
            </p:cNvPr>
            <p:cNvSpPr/>
            <p:nvPr/>
          </p:nvSpPr>
          <p:spPr>
            <a:xfrm>
              <a:off x="7545637" y="2697159"/>
              <a:ext cx="2714625" cy="16287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4624"/>
                <a:gd name="f7" fmla="val 1628775"/>
                <a:gd name="f8" fmla="+- 0 0 -90"/>
                <a:gd name="f9" fmla="*/ f3 1 2714624"/>
                <a:gd name="f10" fmla="*/ f4 1 1628775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4624"/>
                <a:gd name="f19" fmla="*/ f15 1 1628775"/>
                <a:gd name="f20" fmla="*/ 0 f16 1"/>
                <a:gd name="f21" fmla="*/ 0 f15 1"/>
                <a:gd name="f22" fmla="*/ 2714624 f16 1"/>
                <a:gd name="f23" fmla="*/ 1628775 f15 1"/>
                <a:gd name="f24" fmla="+- f17 0 f1"/>
                <a:gd name="f25" fmla="*/ f20 1 2714624"/>
                <a:gd name="f26" fmla="*/ f21 1 1628775"/>
                <a:gd name="f27" fmla="*/ f22 1 2714624"/>
                <a:gd name="f28" fmla="*/ f23 1 1628775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4624" h="16287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57150" tIns="57150" rIns="57150" bIns="57150" anchor="ctr" anchorCtr="1" compatLnSpc="1">
              <a:noAutofit/>
            </a:bodyPr>
            <a:lstStyle/>
            <a:p>
              <a:pPr marL="0" marR="0" lvl="0" indent="0" algn="ctr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000000"/>
                  </a:solidFill>
                  <a:uFillTx/>
                  <a:latin typeface="Bierstadt"/>
                </a:rPr>
                <a:t>• Reconhecimento em vez de recordação — Utilização de ícones, listas suspensas e seletores para facilitar a identificação de opções e reduzir a carga de memória. </a:t>
              </a:r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BBEAA025-C764-09AD-DCFE-E2CA0F029681}"/>
                </a:ext>
              </a:extLst>
            </p:cNvPr>
            <p:cNvSpPr/>
            <p:nvPr/>
          </p:nvSpPr>
          <p:spPr>
            <a:xfrm>
              <a:off x="1573462" y="4597402"/>
              <a:ext cx="2714625" cy="16287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4624"/>
                <a:gd name="f7" fmla="val 1628775"/>
                <a:gd name="f8" fmla="+- 0 0 -90"/>
                <a:gd name="f9" fmla="*/ f3 1 2714624"/>
                <a:gd name="f10" fmla="*/ f4 1 1628775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4624"/>
                <a:gd name="f19" fmla="*/ f15 1 1628775"/>
                <a:gd name="f20" fmla="*/ 0 f16 1"/>
                <a:gd name="f21" fmla="*/ 0 f15 1"/>
                <a:gd name="f22" fmla="*/ 2714624 f16 1"/>
                <a:gd name="f23" fmla="*/ 1628775 f15 1"/>
                <a:gd name="f24" fmla="+- f17 0 f1"/>
                <a:gd name="f25" fmla="*/ f20 1 2714624"/>
                <a:gd name="f26" fmla="*/ f21 1 1628775"/>
                <a:gd name="f27" fmla="*/ f22 1 2714624"/>
                <a:gd name="f28" fmla="*/ f23 1 1628775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4624" h="16287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57150" tIns="57150" rIns="57150" bIns="57150" anchor="ctr" anchorCtr="1" compatLnSpc="1">
              <a:noAutofit/>
            </a:bodyPr>
            <a:lstStyle/>
            <a:p>
              <a:pPr marL="0" marR="0" lvl="0" indent="0" algn="ctr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000000"/>
                  </a:solidFill>
                  <a:uFillTx/>
                  <a:latin typeface="Bierstadt"/>
                </a:rPr>
                <a:t>• Consistência e padrões — Manutenção de um estilo gráfico uniforme entre os ecrãs, com estruturas repetidas e localização previsível dos elementos. </a:t>
              </a:r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AE436A50-62A6-D27D-36C1-683A5F939BFE}"/>
                </a:ext>
              </a:extLst>
            </p:cNvPr>
            <p:cNvSpPr/>
            <p:nvPr/>
          </p:nvSpPr>
          <p:spPr>
            <a:xfrm>
              <a:off x="4559545" y="4597402"/>
              <a:ext cx="2714625" cy="16287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4624"/>
                <a:gd name="f7" fmla="val 1628775"/>
                <a:gd name="f8" fmla="+- 0 0 -90"/>
                <a:gd name="f9" fmla="*/ f3 1 2714624"/>
                <a:gd name="f10" fmla="*/ f4 1 1628775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4624"/>
                <a:gd name="f19" fmla="*/ f15 1 1628775"/>
                <a:gd name="f20" fmla="*/ 0 f16 1"/>
                <a:gd name="f21" fmla="*/ 0 f15 1"/>
                <a:gd name="f22" fmla="*/ 2714624 f16 1"/>
                <a:gd name="f23" fmla="*/ 1628775 f15 1"/>
                <a:gd name="f24" fmla="+- f17 0 f1"/>
                <a:gd name="f25" fmla="*/ f20 1 2714624"/>
                <a:gd name="f26" fmla="*/ f21 1 1628775"/>
                <a:gd name="f27" fmla="*/ f22 1 2714624"/>
                <a:gd name="f28" fmla="*/ f23 1 1628775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4624" h="16287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57150" tIns="57150" rIns="57150" bIns="57150" anchor="ctr" anchorCtr="1" compatLnSpc="1">
              <a:noAutofit/>
            </a:bodyPr>
            <a:lstStyle/>
            <a:p>
              <a:pPr marL="0" marR="0" lvl="0" indent="0" algn="ctr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000000"/>
                  </a:solidFill>
                  <a:uFillTx/>
                  <a:latin typeface="Bierstadt"/>
                </a:rPr>
                <a:t>• Prevenção de erros — Indicação de campos obrigatórios, alertas em caso de stock baixo e separação clara entre ações de gravação e cancelamento. </a:t>
              </a:r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11339B8E-3BAD-3607-6316-207671343C4C}"/>
                </a:ext>
              </a:extLst>
            </p:cNvPr>
            <p:cNvSpPr/>
            <p:nvPr/>
          </p:nvSpPr>
          <p:spPr>
            <a:xfrm>
              <a:off x="7545637" y="4597402"/>
              <a:ext cx="2714625" cy="16287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714624"/>
                <a:gd name="f7" fmla="val 1628775"/>
                <a:gd name="f8" fmla="+- 0 0 -90"/>
                <a:gd name="f9" fmla="*/ f3 1 2714624"/>
                <a:gd name="f10" fmla="*/ f4 1 1628775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714624"/>
                <a:gd name="f19" fmla="*/ f15 1 1628775"/>
                <a:gd name="f20" fmla="*/ 0 f16 1"/>
                <a:gd name="f21" fmla="*/ 0 f15 1"/>
                <a:gd name="f22" fmla="*/ 2714624 f16 1"/>
                <a:gd name="f23" fmla="*/ 1628775 f15 1"/>
                <a:gd name="f24" fmla="+- f17 0 f1"/>
                <a:gd name="f25" fmla="*/ f20 1 2714624"/>
                <a:gd name="f26" fmla="*/ f21 1 1628775"/>
                <a:gd name="f27" fmla="*/ f22 1 2714624"/>
                <a:gd name="f28" fmla="*/ f23 1 1628775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714624" h="1628775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57150" tIns="57150" rIns="57150" bIns="57150" anchor="ctr" anchorCtr="1" compatLnSpc="1">
              <a:noAutofit/>
            </a:bodyPr>
            <a:lstStyle/>
            <a:p>
              <a:pPr marL="0" marR="0" lvl="0" indent="0" algn="ctr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000000"/>
                  </a:solidFill>
                  <a:uFillTx/>
                  <a:latin typeface="Bierstadt"/>
                </a:rPr>
                <a:t>• Flexibilidade e eficiência de utilização — Personalização de notificações e alarmes, adaptando-se às preferências e necessidades de diferentes perfis de utilizador.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0C58-0DC9-EC37-B9CD-06ED265FB0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Estudo de Sistemas Semelhantes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8A5CD-75EB-61FA-FE67-CEF19F57FD5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Aplicação 1: MyTherapy      Aplicação 2: Medisafe       Aplicação 3: MedManage</a:t>
            </a:r>
          </a:p>
          <a:p>
            <a:pPr lvl="0"/>
            <a:endParaRPr lang="en-US"/>
          </a:p>
          <a:p>
            <a:pPr marL="457200" lvl="1" indent="0">
              <a:buNone/>
            </a:pPr>
            <a:endParaRPr lang="en-US"/>
          </a:p>
          <a:p>
            <a:pPr lvl="0"/>
            <a:endParaRPr lang="en-US"/>
          </a:p>
          <a:p>
            <a:pPr marL="0" lvl="0" indent="0">
              <a:buNone/>
            </a:pPr>
            <a:endParaRPr lang="en-US"/>
          </a:p>
        </p:txBody>
      </p:sp>
      <p:pic>
        <p:nvPicPr>
          <p:cNvPr id="4" name="Picture 6" descr="MyTherapy Pill Reminder 3.151.2 (Android 8.0+) APK Download by MyTherapy -  APKMirror">
            <a:extLst>
              <a:ext uri="{FF2B5EF4-FFF2-40B4-BE49-F238E27FC236}">
                <a16:creationId xmlns:a16="http://schemas.microsoft.com/office/drawing/2014/main" id="{F52DF297-4D3D-73C1-5057-AAB109A0EB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4" r="1190" b="-1"/>
          <a:stretch>
            <a:fillRect/>
          </a:stretch>
        </p:blipFill>
        <p:spPr>
          <a:xfrm>
            <a:off x="737070" y="2965527"/>
            <a:ext cx="2312682" cy="2305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" descr="Medisafe Pill &amp; Med Reminder - Apps on Google Play">
            <a:extLst>
              <a:ext uri="{FF2B5EF4-FFF2-40B4-BE49-F238E27FC236}">
                <a16:creationId xmlns:a16="http://schemas.microsoft.com/office/drawing/2014/main" id="{D0BC707A-E6D4-04AB-8CA6-F01E0BF84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00" y="2973637"/>
            <a:ext cx="2367418" cy="23047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0E7222A-709D-1FEE-3CCC-1C3E949A0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630" y="2973509"/>
            <a:ext cx="2247896" cy="230504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>
            <a:extLst>
              <a:ext uri="{FF2B5EF4-FFF2-40B4-BE49-F238E27FC236}">
                <a16:creationId xmlns:a16="http://schemas.microsoft.com/office/drawing/2014/main" id="{E16C1451-4FA8-1C8F-F471-714D7BEB8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799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F5239B-BAA5-F5A5-3AF1-6D15E86534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7095744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Destaques</a:t>
            </a:r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9A42D258-268A-239B-5566-2809E17A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517870" y="508086"/>
            <a:ext cx="7095744" cy="149275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Bierstadt"/>
            </a:endParaRPr>
          </a:p>
        </p:txBody>
      </p:sp>
      <p:pic>
        <p:nvPicPr>
          <p:cNvPr id="5" name="Picture 18" descr="A blue and white logo&#10;&#10;AI-generated content may be incorrect.">
            <a:extLst>
              <a:ext uri="{FF2B5EF4-FFF2-40B4-BE49-F238E27FC236}">
                <a16:creationId xmlns:a16="http://schemas.microsoft.com/office/drawing/2014/main" id="{ECFA20FB-6E33-F64D-7003-6C4111613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7129" y="508086"/>
            <a:ext cx="1782695" cy="182801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8B1BE3-5D99-7901-89C9-6E95CA79182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21208" y="2578608"/>
            <a:ext cx="7095744" cy="376732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/>
              <a:t>Pontos fortes: alarmes agrupados, histórico, exportação de dados, acessibilidade.</a:t>
            </a:r>
          </a:p>
          <a:p>
            <a:pPr lvl="0">
              <a:lnSpc>
                <a:spcPct val="100000"/>
              </a:lnSpc>
            </a:pPr>
            <a:endParaRPr lang="en-US"/>
          </a:p>
          <a:p>
            <a:pPr lvl="0">
              <a:lnSpc>
                <a:spcPct val="100000"/>
              </a:lnSpc>
            </a:pPr>
            <a:endParaRPr lang="en-US"/>
          </a:p>
          <a:p>
            <a:pPr lvl="0">
              <a:lnSpc>
                <a:spcPct val="100000"/>
              </a:lnSpc>
            </a:pPr>
            <a:r>
              <a:rPr lang="en-US"/>
              <a:t>Limitações: menus complexos, ausência de português, dependência de internet.</a:t>
            </a:r>
          </a:p>
          <a:p>
            <a:pPr lvl="0">
              <a:lnSpc>
                <a:spcPct val="100000"/>
              </a:lnSpc>
            </a:pPr>
            <a:endParaRPr lang="en-US"/>
          </a:p>
          <a:p>
            <a:pPr lvl="0">
              <a:lnSpc>
                <a:spcPct val="100000"/>
              </a:lnSpc>
            </a:pPr>
            <a:endParaRPr lang="en-US"/>
          </a:p>
          <a:p>
            <a:pPr lvl="0">
              <a:lnSpc>
                <a:spcPct val="100000"/>
              </a:lnSpc>
            </a:pPr>
            <a:r>
              <a:rPr lang="en-US"/>
              <a:t>Aplicámos os aspetos positivos e evitámos as limitações no design da EasyMed.</a:t>
            </a:r>
          </a:p>
          <a:p>
            <a:pPr lvl="0">
              <a:lnSpc>
                <a:spcPct val="100000"/>
              </a:lnSpc>
            </a:pPr>
            <a:endParaRPr lang="en-US"/>
          </a:p>
        </p:txBody>
      </p:sp>
      <p:pic>
        <p:nvPicPr>
          <p:cNvPr id="7" name="Picture 14" descr="MyTherapy Pill Reminder 3.151.2 (Android 8.0+) APK Download by MyTherapy -  APKMirror">
            <a:extLst>
              <a:ext uri="{FF2B5EF4-FFF2-40B4-BE49-F238E27FC236}">
                <a16:creationId xmlns:a16="http://schemas.microsoft.com/office/drawing/2014/main" id="{E233272A-462E-8643-AEBD-DBFE5FEE68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4" r="1190" b="-1"/>
          <a:stretch>
            <a:fillRect/>
          </a:stretch>
        </p:blipFill>
        <p:spPr>
          <a:xfrm>
            <a:off x="9258729" y="2515066"/>
            <a:ext cx="1779477" cy="18280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16" descr="Medisafe Pill &amp; Med Reminder - Apps on Google Play">
            <a:extLst>
              <a:ext uri="{FF2B5EF4-FFF2-40B4-BE49-F238E27FC236}">
                <a16:creationId xmlns:a16="http://schemas.microsoft.com/office/drawing/2014/main" id="{597FD12B-F5F2-5D67-ACD9-CCDAA9FA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774" y="4522046"/>
            <a:ext cx="1828013" cy="18280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608C-6B7D-ECEE-8976-27B2462F0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Caracterização dos Utilizadores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71048-7CB5-52BD-5863-C018A52E868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Tiago: enfermeiro, uso profissional.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Matilde: idosa, dificuldades visuais, baixa literacia digital.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João: jovem com diabetes tipo 1, utiliza tecnologias avançadas.</a:t>
            </a:r>
          </a:p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FCD5C-A946-D373-1CF2-B5DE4EC1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452" y="799642"/>
            <a:ext cx="2743200" cy="18297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4" descr="Cuidados especiais para idosos durante o inverno">
            <a:extLst>
              <a:ext uri="{FF2B5EF4-FFF2-40B4-BE49-F238E27FC236}">
                <a16:creationId xmlns:a16="http://schemas.microsoft.com/office/drawing/2014/main" id="{E8D608ED-A501-288A-73BD-53ABABF90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452" y="2815391"/>
            <a:ext cx="2743200" cy="18288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C7CBA-C919-BF9B-C293-DFF247B08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452" y="4789115"/>
            <a:ext cx="2743200" cy="183171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4CFF-54B9-14DA-F760-A507316931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Tiago Ferreira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B326D-CE07-C230-B922-9FC0B7AF523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en-US"/>
              <a:t>• Idade: 35 anos.</a:t>
            </a:r>
          </a:p>
          <a:p>
            <a:pPr marL="0" lvl="0" indent="0" algn="just">
              <a:buNone/>
            </a:pPr>
            <a:r>
              <a:rPr lang="en-US"/>
              <a:t>• Profissão: Enfermeiro num lar de idosos.</a:t>
            </a:r>
          </a:p>
          <a:p>
            <a:pPr marL="0" lvl="0" indent="0" algn="just">
              <a:buNone/>
            </a:pPr>
            <a:r>
              <a:rPr lang="en-US"/>
              <a:t>• Escolaridade: Licenciatura em Enfermagem.</a:t>
            </a:r>
          </a:p>
          <a:p>
            <a:pPr marL="0" lvl="0" indent="0" algn="just">
              <a:buNone/>
            </a:pPr>
            <a:r>
              <a:rPr lang="en-US"/>
              <a:t>• Formação em informática: Boa. Utiliza frequentemente aplicações no contexto profissional.</a:t>
            </a:r>
          </a:p>
          <a:p>
            <a:pPr marL="0" lvl="0" indent="0" algn="just">
              <a:buNone/>
            </a:pPr>
            <a:r>
              <a:rPr lang="en-US"/>
              <a:t>• Experiência com tecnologia: Utilizador regular de dispositivos Android e de aplicações de saúde.</a:t>
            </a:r>
          </a:p>
        </p:txBody>
      </p:sp>
      <p:pic>
        <p:nvPicPr>
          <p:cNvPr id="4" name="Picture 4" descr="A doctor holding a tablet&#10;&#10;AI-generated content may be incorrect.">
            <a:extLst>
              <a:ext uri="{FF2B5EF4-FFF2-40B4-BE49-F238E27FC236}">
                <a16:creationId xmlns:a16="http://schemas.microsoft.com/office/drawing/2014/main" id="{4863E76D-BFF0-0E94-10DD-92FA7DA4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94" y="809664"/>
            <a:ext cx="4407563" cy="294263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4BE3-E876-CC41-E1CC-F8561BF8D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Matilde Rosário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4FC7A-5B74-4B99-80CE-C7D8C55D123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/>
              <a:t>Idade: 72 anos.</a:t>
            </a:r>
          </a:p>
          <a:p>
            <a:pPr marL="0" lvl="0" indent="0" algn="just">
              <a:buNone/>
            </a:pPr>
            <a:r>
              <a:rPr lang="en-US"/>
              <a:t>• Sexo: Feminino.</a:t>
            </a:r>
          </a:p>
          <a:p>
            <a:pPr marL="0" lvl="0" indent="0" algn="just">
              <a:buNone/>
            </a:pPr>
            <a:r>
              <a:rPr lang="en-US"/>
              <a:t>• Escolaridade: Ensino Básico (6.º ano).</a:t>
            </a:r>
          </a:p>
          <a:p>
            <a:pPr marL="0" lvl="0" indent="0" algn="just">
              <a:buNone/>
            </a:pPr>
            <a:r>
              <a:rPr lang="en-US"/>
              <a:t>• Formação em informática: Reduzida. Utiliza ocasionalmente aplicações de mensagens e redes sociais.</a:t>
            </a:r>
          </a:p>
          <a:p>
            <a:pPr marL="0" lvl="0" indent="0" algn="just">
              <a:buNone/>
            </a:pPr>
            <a:r>
              <a:rPr lang="en-US"/>
              <a:t>• Experiência com tecnologia: Recente utilizadora de smartphone Android.</a:t>
            </a:r>
          </a:p>
          <a:p>
            <a:pPr marL="0" lvl="0" indent="0" algn="just">
              <a:buNone/>
            </a:pPr>
            <a:r>
              <a:rPr lang="en-US"/>
              <a:t>• Necessidades especiais: Apresenta dificuldades de visão.</a:t>
            </a:r>
          </a:p>
        </p:txBody>
      </p:sp>
      <p:pic>
        <p:nvPicPr>
          <p:cNvPr id="4" name="Picture 4" descr="Cuidados especiais para idosos durante o inverno">
            <a:extLst>
              <a:ext uri="{FF2B5EF4-FFF2-40B4-BE49-F238E27FC236}">
                <a16:creationId xmlns:a16="http://schemas.microsoft.com/office/drawing/2014/main" id="{B9B9D6C7-DA4E-6012-71DA-C07AFA1C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502" y="860258"/>
            <a:ext cx="4036591" cy="26910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265B-12EA-9F34-25AA-4ADB997D5E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João Costa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A381D-4DE6-36F8-EED5-BD0FDFCE301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en-US"/>
              <a:t>• Idade: 22 anos. </a:t>
            </a:r>
          </a:p>
          <a:p>
            <a:pPr marL="0" lvl="0" indent="0" algn="just">
              <a:buNone/>
            </a:pPr>
            <a:r>
              <a:rPr lang="en-US"/>
              <a:t>• Sexo: Masculino. </a:t>
            </a:r>
          </a:p>
          <a:p>
            <a:pPr marL="0" lvl="0" indent="0" algn="just">
              <a:buNone/>
            </a:pPr>
            <a:r>
              <a:rPr lang="en-US"/>
              <a:t>• Escolaridade: Estudante universitário (Licenciatura em Engenharia Informática). </a:t>
            </a:r>
          </a:p>
          <a:p>
            <a:pPr marL="0" lvl="0" indent="0" algn="just">
              <a:buNone/>
            </a:pPr>
            <a:r>
              <a:rPr lang="en-US"/>
              <a:t>• Formação em informática: Muito boa. Utilizador avançado de tecnologia.</a:t>
            </a:r>
          </a:p>
          <a:p>
            <a:pPr marL="0" lvl="0" indent="0" algn="just">
              <a:buNone/>
            </a:pPr>
            <a:r>
              <a:rPr lang="en-US"/>
              <a:t>• Experiência com tecnologia: Utiliza diariamente diversas aplicações em dispositivos móveis e computadores. </a:t>
            </a:r>
          </a:p>
          <a:p>
            <a:pPr marL="0" lvl="0" indent="0" algn="just">
              <a:buNone/>
            </a:pPr>
            <a:r>
              <a:rPr lang="en-US"/>
              <a:t>• Condição de saúde: Diabetes tipo 1 desde os 12 anos, requerendo medições e injeções frequentes.</a:t>
            </a:r>
          </a:p>
          <a:p>
            <a:pPr marL="0" lvl="0" indent="0" algn="just">
              <a:buNone/>
            </a:pPr>
            <a:r>
              <a:rPr lang="en-US"/>
              <a:t>• Necessidades específicas: Necessita de lembretes fiáveis, registos organizados, visualização de gráficos e partilha com profissionais de saúde. Valoriza interfaces modernas e integração com smartwatch.</a:t>
            </a:r>
          </a:p>
        </p:txBody>
      </p:sp>
      <p:pic>
        <p:nvPicPr>
          <p:cNvPr id="4" name="Picture 4" descr="A person sitting at a table with a computer&#10;&#10;AI-generated content may be incorrect.">
            <a:extLst>
              <a:ext uri="{FF2B5EF4-FFF2-40B4-BE49-F238E27FC236}">
                <a16:creationId xmlns:a16="http://schemas.microsoft.com/office/drawing/2014/main" id="{FAF69637-862A-E556-2934-9D9C9D26A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844" y="848773"/>
            <a:ext cx="3605460" cy="24533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BF8B3-6BAC-C144-3230-4DBB6B65D0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 b="0"/>
              <a:t>EasyMed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DC559-73BB-9EE9-E06D-D80F8747DF4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en-US"/>
              <a:t>A aplicação EasyMed foi concebida para apoiar os utilizadores na gestão da sua medicação diária, através de funcionalidades que promovem a organização, o cumprimento do tratamento e a antecipação de necessidades.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33493-DD90-7EEF-D232-8D93E1A12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136" y="3601455"/>
            <a:ext cx="2743200" cy="27432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0</TotalTime>
  <Words>934</Words>
  <Application>Microsoft Office PowerPoint</Application>
  <PresentationFormat>Ecrã Panorâmico</PresentationFormat>
  <Paragraphs>87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3" baseType="lpstr">
      <vt:lpstr>Arial</vt:lpstr>
      <vt:lpstr>Bierstadt</vt:lpstr>
      <vt:lpstr>GestaltVTI</vt:lpstr>
      <vt:lpstr>Interacção Pessoa-Computador </vt:lpstr>
      <vt:lpstr>Objetivo</vt:lpstr>
      <vt:lpstr>Estudo de Sistemas Semelhantes</vt:lpstr>
      <vt:lpstr>Destaques</vt:lpstr>
      <vt:lpstr>Caracterização dos Utilizadores</vt:lpstr>
      <vt:lpstr>Tiago Ferreira</vt:lpstr>
      <vt:lpstr>Matilde Rosário</vt:lpstr>
      <vt:lpstr>João Costa</vt:lpstr>
      <vt:lpstr>EasyMed</vt:lpstr>
      <vt:lpstr>Funcionalidade 1 – Registo de medicação</vt:lpstr>
      <vt:lpstr>Funcionalidade 2 – Lembretes de toma </vt:lpstr>
      <vt:lpstr>Funcionalidade 3 – Gestão de stock</vt:lpstr>
      <vt:lpstr>Protótipo da Aplicação</vt:lpstr>
      <vt:lpstr>Breve explicação de cada ecrã</vt:lpstr>
      <vt:lpstr>Ecrã de Gestão de Stock</vt:lpstr>
      <vt:lpstr>Ecrã de Configuração de Alarmes</vt:lpstr>
      <vt:lpstr>Diagramas de navegação</vt:lpstr>
      <vt:lpstr>Fluxo de Gestão de Stock</vt:lpstr>
      <vt:lpstr>Configuração de Alarme</vt:lpstr>
      <vt:lpstr>Aplicação dos Princípios de Usabilidade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 h</cp:lastModifiedBy>
  <cp:revision>47</cp:revision>
  <dcterms:created xsi:type="dcterms:W3CDTF">2025-05-07T16:10:26Z</dcterms:created>
  <dcterms:modified xsi:type="dcterms:W3CDTF">2025-05-07T21:14:53Z</dcterms:modified>
</cp:coreProperties>
</file>